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5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78CF4-B726-4298-BC37-817D84B97AB3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E086D-66A4-4666-81FC-01AAA4B436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E086D-66A4-4666-81FC-01AAA4B436E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dirty="0" smtClean="0">
                <a:latin typeface="Times New Roman" pitchFamily="18" charset="0"/>
              </a:rPr>
              <a:t>Любое техническое устройство не воспринимает содержание информации. Поэтому в вычислительной технике используется другой подход к измерению информации.</a:t>
            </a:r>
          </a:p>
          <a:p>
            <a:pPr algn="just"/>
            <a:r>
              <a:rPr lang="ru-RU" sz="1200" dirty="0" smtClean="0">
                <a:latin typeface="Times New Roman" pitchFamily="18" charset="0"/>
              </a:rPr>
              <a:t>	В вычислительной технике сигналы кодируют последовательности знаков, букв, цифр, кодов цвета, точек с помощью двух состояний: включено - выключено, намагничено – не намагничено. Принято одно состояние обозначать  -                             </a:t>
            </a:r>
          </a:p>
          <a:p>
            <a:pPr algn="just"/>
            <a:endParaRPr lang="ru-RU" sz="1200" dirty="0" smtClean="0">
              <a:latin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</a:rPr>
              <a:t>другое -     . </a:t>
            </a:r>
          </a:p>
          <a:p>
            <a:pPr algn="just"/>
            <a:r>
              <a:rPr lang="ru-RU" sz="1200" dirty="0" smtClean="0">
                <a:latin typeface="Times New Roman" pitchFamily="18" charset="0"/>
              </a:rPr>
              <a:t>	</a:t>
            </a:r>
          </a:p>
          <a:p>
            <a:pPr algn="just"/>
            <a:r>
              <a:rPr lang="ru-RU" sz="1200" dirty="0" smtClean="0">
                <a:latin typeface="Times New Roman" pitchFamily="18" charset="0"/>
              </a:rPr>
              <a:t>	Такое кодирование называют </a:t>
            </a:r>
          </a:p>
          <a:p>
            <a:pPr algn="just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двоичным, </a:t>
            </a:r>
            <a:r>
              <a:rPr lang="ru-RU" sz="1200" dirty="0" smtClean="0">
                <a:latin typeface="Times New Roman" pitchFamily="18" charset="0"/>
              </a:rPr>
              <a:t>а цифры </a:t>
            </a:r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0</a:t>
            </a:r>
            <a:r>
              <a:rPr lang="ru-RU" sz="1200" dirty="0" smtClean="0">
                <a:latin typeface="Times New Roman" pitchFamily="18" charset="0"/>
              </a:rPr>
              <a:t> или </a:t>
            </a:r>
            <a:r>
              <a:rPr lang="ru-RU" sz="1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1</a:t>
            </a:r>
            <a:r>
              <a:rPr lang="ru-RU" sz="1200" dirty="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</a:rPr>
              <a:t>- </a:t>
            </a: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</a:rPr>
              <a:t>битами</a:t>
            </a:r>
            <a:r>
              <a:rPr lang="ru-RU" sz="1200" dirty="0" smtClean="0">
                <a:latin typeface="Times New Roman" pitchFamily="18" charset="0"/>
              </a:rPr>
              <a:t>. </a:t>
            </a:r>
          </a:p>
          <a:p>
            <a:pPr algn="just"/>
            <a:r>
              <a:rPr lang="ru-RU" sz="1200" dirty="0" smtClean="0">
                <a:latin typeface="Times New Roman" pitchFamily="18" charset="0"/>
              </a:rPr>
              <a:t>	С этой точки зрения рассматривается другой подход к измерению информации - </a:t>
            </a:r>
            <a:r>
              <a:rPr lang="ru-RU" sz="1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</a:rPr>
              <a:t>алфавитный</a:t>
            </a:r>
            <a:r>
              <a:rPr lang="ru-RU" sz="1800" dirty="0" smtClean="0">
                <a:latin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E086D-66A4-4666-81FC-01AAA4B436E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39999">
              <a:schemeClr val="bg2"/>
            </a:gs>
            <a:gs pos="70000">
              <a:srgbClr val="FFFF00">
                <a:alpha val="9000"/>
              </a:srgbClr>
            </a:gs>
            <a:gs pos="100000">
              <a:srgbClr val="FFEBFA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BEAE877-F091-4443-9245-1AB338F46518}" type="datetimeFigureOut">
              <a:rPr lang="ru-RU" smtClean="0"/>
              <a:pPr/>
              <a:t>23.10.2010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99DFA28-9E7B-44D2-8340-B263495921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Алфавитный подход к измерению информации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357686" y="3357562"/>
            <a:ext cx="4500594" cy="16430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8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ngsana New" pitchFamily="18" charset="-34"/>
              </a:rPr>
              <a:t>Рассмотрим</a:t>
            </a:r>
            <a:r>
              <a:rPr kumimoji="0" lang="ru-RU" sz="2500" b="1" i="1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ngsana New" pitchFamily="18" charset="-34"/>
              </a:rPr>
              <a:t> способ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Angsana New" pitchFamily="18" charset="-34"/>
              </a:rPr>
              <a:t>измерения информации, который не связывает количество информации с содержанием сообщения.</a:t>
            </a:r>
            <a:endParaRPr kumimoji="0" lang="ru-RU" sz="2500" b="1" i="1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1000108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Информация и информационные процессы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 descr="bilgisay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0306"/>
            <a:ext cx="4643438" cy="4643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755650" y="1052513"/>
            <a:ext cx="70056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800" b="1">
                <a:solidFill>
                  <a:srgbClr val="FF3300"/>
                </a:solidFill>
                <a:sym typeface="Wingdings 2" pitchFamily="18" charset="2"/>
              </a:rPr>
              <a:t></a:t>
            </a:r>
            <a:r>
              <a:rPr lang="ru-RU" sz="4800" b="1">
                <a:solidFill>
                  <a:srgbClr val="FF3300"/>
                </a:solidFill>
                <a:sym typeface="Webdings" pitchFamily="18" charset="2"/>
              </a:rPr>
              <a:t></a:t>
            </a:r>
            <a:r>
              <a:rPr lang="ru-RU" sz="4800" b="1">
                <a:solidFill>
                  <a:srgbClr val="FF3300"/>
                </a:solidFill>
                <a:sym typeface="Wingdings 2" pitchFamily="18" charset="2"/>
              </a:rPr>
              <a:t></a:t>
            </a:r>
            <a:r>
              <a:rPr lang="ru-RU" sz="4800" b="1">
                <a:solidFill>
                  <a:srgbClr val="FF3300"/>
                </a:solidFill>
                <a:sym typeface="Webdings" pitchFamily="18" charset="2"/>
              </a:rPr>
              <a:t>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357422" y="0"/>
            <a:ext cx="27368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Решение</a:t>
            </a:r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428596" y="714356"/>
            <a:ext cx="37856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1. </a:t>
            </a:r>
            <a:r>
              <a:rPr lang="ru-RU" dirty="0"/>
              <a:t>Найти мощность алфавита </a:t>
            </a:r>
            <a:r>
              <a:rPr lang="ru-RU" dirty="0" smtClean="0"/>
              <a:t>– </a:t>
            </a:r>
            <a:r>
              <a:rPr lang="ru-RU" b="1" dirty="0" smtClean="0"/>
              <a:t>N =</a:t>
            </a:r>
            <a:endParaRPr lang="ru-RU" b="1" dirty="0"/>
          </a:p>
        </p:txBody>
      </p:sp>
      <p:sp>
        <p:nvSpPr>
          <p:cNvPr id="22535" name="WordArt 7"/>
          <p:cNvSpPr>
            <a:spLocks noChangeArrowheads="1" noChangeShapeType="1" noTextEdit="1"/>
          </p:cNvSpPr>
          <p:nvPr/>
        </p:nvSpPr>
        <p:spPr bwMode="auto">
          <a:xfrm>
            <a:off x="4357686" y="714356"/>
            <a:ext cx="400050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12</a:t>
            </a:r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323850" y="1844675"/>
            <a:ext cx="7704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2. Найти информационный объем одного символа - </a:t>
            </a:r>
            <a:endParaRPr lang="ru-RU" b="1" dirty="0"/>
          </a:p>
          <a:p>
            <a:endParaRPr lang="ru-RU" b="1" dirty="0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948488" y="1844675"/>
            <a:ext cx="1944687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=3,6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бит</a:t>
            </a:r>
          </a:p>
          <a:p>
            <a:pPr>
              <a:spcBef>
                <a:spcPct val="50000"/>
              </a:spcBef>
            </a:pP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8200" name="Rectangle 11"/>
          <p:cNvSpPr>
            <a:spLocks noChangeArrowheads="1"/>
          </p:cNvSpPr>
          <p:nvPr/>
        </p:nvSpPr>
        <p:spPr bwMode="auto">
          <a:xfrm>
            <a:off x="323850" y="2492375"/>
            <a:ext cx="56568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3. Найти количество символов в сообщении </a:t>
            </a:r>
            <a:r>
              <a:rPr lang="ru-RU" dirty="0" smtClean="0"/>
              <a:t>–      </a:t>
            </a:r>
            <a:r>
              <a:rPr lang="ru-RU" b="1" dirty="0" smtClean="0"/>
              <a:t>К = </a:t>
            </a:r>
            <a:endParaRPr lang="ru-RU" dirty="0"/>
          </a:p>
        </p:txBody>
      </p:sp>
      <p:sp>
        <p:nvSpPr>
          <p:cNvPr id="8201" name="Rectangle 12"/>
          <p:cNvSpPr>
            <a:spLocks noChangeArrowheads="1"/>
          </p:cNvSpPr>
          <p:nvPr/>
        </p:nvSpPr>
        <p:spPr bwMode="auto">
          <a:xfrm>
            <a:off x="468313" y="3068638"/>
            <a:ext cx="7473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3300"/>
                </a:solidFill>
                <a:sym typeface="Wingdings 2" pitchFamily="18" charset="2"/>
              </a:rPr>
              <a:t></a:t>
            </a:r>
            <a:r>
              <a:rPr lang="ru-RU" sz="2800" b="1">
                <a:solidFill>
                  <a:srgbClr val="FF3300"/>
                </a:solidFill>
                <a:sym typeface="Webdings" pitchFamily="18" charset="2"/>
              </a:rPr>
              <a:t></a:t>
            </a:r>
            <a:r>
              <a:rPr lang="ru-RU" sz="2800" b="1">
                <a:solidFill>
                  <a:srgbClr val="FF3300"/>
                </a:solidFill>
                <a:sym typeface="Wingdings 2" pitchFamily="18" charset="2"/>
              </a:rPr>
              <a:t></a:t>
            </a:r>
            <a:r>
              <a:rPr lang="ru-RU" sz="2800" b="1">
                <a:solidFill>
                  <a:srgbClr val="FF3300"/>
                </a:solidFill>
                <a:sym typeface="Webdings" pitchFamily="18" charset="2"/>
              </a:rPr>
              <a:t></a:t>
            </a:r>
            <a:r>
              <a:rPr lang="ru-RU" sz="2800" b="1">
                <a:solidFill>
                  <a:srgbClr val="FF3300"/>
                </a:solidFill>
                <a:sym typeface="Wingdings 2" pitchFamily="18" charset="2"/>
              </a:rPr>
              <a:t></a:t>
            </a:r>
            <a:r>
              <a:rPr lang="ru-RU" sz="2800" b="1">
                <a:solidFill>
                  <a:srgbClr val="FF3300"/>
                </a:solidFill>
                <a:sym typeface="Webdings" pitchFamily="18" charset="2"/>
              </a:rPr>
              <a:t></a:t>
            </a:r>
            <a:r>
              <a:rPr lang="ru-RU" sz="2800" b="1">
                <a:solidFill>
                  <a:srgbClr val="FF3300"/>
                </a:solidFill>
                <a:sym typeface="Wingdings 2" pitchFamily="18" charset="2"/>
              </a:rPr>
              <a:t></a:t>
            </a:r>
            <a:r>
              <a:rPr lang="ru-RU" sz="2800" b="1">
                <a:solidFill>
                  <a:srgbClr val="FF3300"/>
                </a:solidFill>
                <a:sym typeface="Webdings" pitchFamily="18" charset="2"/>
              </a:rPr>
              <a:t></a:t>
            </a:r>
            <a:r>
              <a:rPr lang="ru-RU" sz="2800" b="1">
                <a:solidFill>
                  <a:srgbClr val="FF3300"/>
                </a:solidFill>
                <a:sym typeface="Wingdings 2" pitchFamily="18" charset="2"/>
              </a:rPr>
              <a:t></a:t>
            </a:r>
            <a:r>
              <a:rPr lang="ru-RU" sz="2800" b="1">
                <a:solidFill>
                  <a:srgbClr val="FF3300"/>
                </a:solidFill>
                <a:sym typeface="Webdings" pitchFamily="18" charset="2"/>
              </a:rPr>
              <a:t></a:t>
            </a:r>
            <a:r>
              <a:rPr lang="ru-RU" sz="2800" b="1">
                <a:solidFill>
                  <a:srgbClr val="FF3300"/>
                </a:solidFill>
                <a:sym typeface="Wingdings 2" pitchFamily="18" charset="2"/>
              </a:rPr>
              <a:t></a:t>
            </a:r>
          </a:p>
        </p:txBody>
      </p:sp>
      <p:sp>
        <p:nvSpPr>
          <p:cNvPr id="22541" name="WordArt 13"/>
          <p:cNvSpPr>
            <a:spLocks noChangeArrowheads="1" noChangeShapeType="1" noTextEdit="1"/>
          </p:cNvSpPr>
          <p:nvPr/>
        </p:nvSpPr>
        <p:spPr bwMode="auto">
          <a:xfrm>
            <a:off x="6084888" y="2420938"/>
            <a:ext cx="400050" cy="355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Impact"/>
              </a:rPr>
              <a:t>22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8203" name="Rectangle 14"/>
          <p:cNvSpPr>
            <a:spLocks noChangeArrowheads="1"/>
          </p:cNvSpPr>
          <p:nvPr/>
        </p:nvSpPr>
        <p:spPr bwMode="auto">
          <a:xfrm>
            <a:off x="0" y="3714752"/>
            <a:ext cx="61639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>
              <a:spcBef>
                <a:spcPct val="20000"/>
              </a:spcBef>
            </a:pPr>
            <a:r>
              <a:rPr lang="ru-RU" dirty="0"/>
              <a:t>4. Найти информационный объем всего </a:t>
            </a:r>
            <a:r>
              <a:rPr lang="ru-RU" dirty="0" smtClean="0"/>
              <a:t>сообщения.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22543" name="WordArt 15"/>
          <p:cNvSpPr>
            <a:spLocks noChangeArrowheads="1" noChangeShapeType="1" noTextEdit="1"/>
          </p:cNvSpPr>
          <p:nvPr/>
        </p:nvSpPr>
        <p:spPr bwMode="auto">
          <a:xfrm>
            <a:off x="2643174" y="5000636"/>
            <a:ext cx="4929222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13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u="sng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Impact"/>
              </a:rPr>
              <a:t>22*3,6=79,2</a:t>
            </a:r>
            <a:r>
              <a:rPr lang="ru-RU" sz="3600" b="1" u="sng" kern="1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Impact"/>
              </a:rPr>
              <a:t>   </a:t>
            </a:r>
            <a:r>
              <a:rPr lang="ru-RU" sz="3600" b="1" i="1" u="sng" kern="1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(бит)</a:t>
            </a:r>
            <a:endParaRPr lang="ru-RU" sz="3600" b="1" i="1" u="sng" kern="1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pic>
        <p:nvPicPr>
          <p:cNvPr id="22545" name="Picture 17" descr="s9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724400"/>
            <a:ext cx="1368425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5786446" y="1857364"/>
            <a:ext cx="904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99"/>
                </a:solidFill>
                <a:latin typeface="Bookman Old Style" pitchFamily="18" charset="0"/>
              </a:rPr>
              <a:t>2</a:t>
            </a:r>
            <a:r>
              <a:rPr lang="ru-RU" b="1" baseline="30000" dirty="0">
                <a:solidFill>
                  <a:srgbClr val="000099"/>
                </a:solidFill>
                <a:latin typeface="Bookman Old Style" pitchFamily="18" charset="0"/>
              </a:rPr>
              <a:t>I </a:t>
            </a:r>
            <a:r>
              <a:rPr lang="ru-RU" b="1" dirty="0">
                <a:solidFill>
                  <a:srgbClr val="000099"/>
                </a:solidFill>
                <a:latin typeface="Bookman Old Style" pitchFamily="18" charset="0"/>
              </a:rPr>
              <a:t>= N</a:t>
            </a:r>
            <a:r>
              <a:rPr lang="en-US" sz="1600" dirty="0">
                <a:latin typeface="Bookman Old Style" pitchFamily="18" charset="0"/>
              </a:rPr>
              <a:t>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4071942"/>
            <a:ext cx="2500330" cy="64633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r>
              <a:rPr lang="ru-RU" sz="3600" b="1" dirty="0" smtClean="0">
                <a:ln w="17780" cmpd="sng">
                  <a:solidFill>
                    <a:srgbClr val="B83D68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B83D68">
                        <a:tint val="63000"/>
                        <a:sat val="105000"/>
                      </a:srgbClr>
                    </a:gs>
                    <a:gs pos="90000">
                      <a:srgbClr val="B83D68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 = К·I</a:t>
            </a:r>
            <a:r>
              <a:rPr lang="ru-RU" sz="3600" b="1" dirty="0">
                <a:ln w="17780" cmpd="sng">
                  <a:solidFill>
                    <a:srgbClr val="B83D68">
                      <a:tint val="3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B83D68">
                        <a:tint val="63000"/>
                        <a:sat val="105000"/>
                      </a:srgbClr>
                    </a:gs>
                    <a:gs pos="90000">
                      <a:srgbClr val="B83D68">
                        <a:shade val="50000"/>
                        <a:satMod val="100000"/>
                      </a:srgb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29256" y="4143380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- информационный объем всего сообщения.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animBg="1"/>
      <p:bldP spid="22538" grpId="0"/>
      <p:bldP spid="22541" grpId="0" animBg="1"/>
      <p:bldP spid="225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142984"/>
            <a:ext cx="7772400" cy="4876816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Пусть страница содержит 50 строк. В каждой строке — 60 символов. </a:t>
            </a:r>
          </a:p>
          <a:p>
            <a:pPr marL="495300" indent="-495300">
              <a:lnSpc>
                <a:spcPct val="80000"/>
              </a:lnSpc>
            </a:pPr>
            <a:r>
              <a:rPr lang="ru-RU" sz="2000" dirty="0" smtClean="0"/>
              <a:t>Определите </a:t>
            </a:r>
            <a:r>
              <a:rPr lang="ru-RU" sz="2000" dirty="0"/>
              <a:t>информационный объем страницы книги, если для записи текста использовались только заглавные буквы русского алфавита, кроме буквы Ё.</a:t>
            </a:r>
          </a:p>
          <a:p>
            <a:pPr marL="495300" indent="-495300"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Решение:</a:t>
            </a:r>
          </a:p>
          <a:p>
            <a:pPr marL="495300" indent="-4953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400" dirty="0">
                <a:solidFill>
                  <a:schemeClr val="tx2"/>
                </a:solidFill>
                <a:latin typeface="Bookman Old Style" pitchFamily="18" charset="0"/>
              </a:rPr>
              <a:t>N = 32</a:t>
            </a:r>
          </a:p>
          <a:p>
            <a:pPr marL="495300" indent="-4953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2</a:t>
            </a:r>
            <a:r>
              <a:rPr lang="ru-RU" sz="2400" baseline="30000" dirty="0">
                <a:solidFill>
                  <a:schemeClr val="tx2"/>
                </a:solidFill>
                <a:latin typeface="Bookman Old Style" pitchFamily="18" charset="0"/>
              </a:rPr>
              <a:t>I </a:t>
            </a: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= N</a:t>
            </a:r>
            <a:endParaRPr lang="en-US" sz="2400" dirty="0">
              <a:solidFill>
                <a:schemeClr val="tx2"/>
              </a:solidFill>
              <a:latin typeface="Bookman Old Style" pitchFamily="18" charset="0"/>
            </a:endParaRPr>
          </a:p>
          <a:p>
            <a:pPr marL="495300" indent="-4953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2</a:t>
            </a:r>
            <a:r>
              <a:rPr lang="ru-RU" sz="2400" baseline="30000" dirty="0">
                <a:solidFill>
                  <a:schemeClr val="tx2"/>
                </a:solidFill>
                <a:latin typeface="Bookman Old Style" pitchFamily="18" charset="0"/>
              </a:rPr>
              <a:t>I </a:t>
            </a: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= </a:t>
            </a:r>
            <a:r>
              <a:rPr lang="en-US" sz="2400" dirty="0">
                <a:solidFill>
                  <a:schemeClr val="tx2"/>
                </a:solidFill>
                <a:latin typeface="Bookman Old Style" pitchFamily="18" charset="0"/>
              </a:rPr>
              <a:t>32</a:t>
            </a:r>
          </a:p>
          <a:p>
            <a:pPr marL="495300" indent="-4953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en-US" sz="2400" dirty="0">
                <a:solidFill>
                  <a:schemeClr val="tx2"/>
                </a:solidFill>
                <a:latin typeface="Bookman Old Style" pitchFamily="18" charset="0"/>
              </a:rPr>
              <a:t>I = 5</a:t>
            </a:r>
          </a:p>
          <a:p>
            <a:pPr marL="495300" indent="-4953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На странице 3000 знаков, тогда объем </a:t>
            </a:r>
            <a:r>
              <a:rPr lang="ru-RU" sz="2400" dirty="0" smtClean="0">
                <a:solidFill>
                  <a:schemeClr val="tx2"/>
                </a:solidFill>
                <a:latin typeface="Bookman Old Style" pitchFamily="18" charset="0"/>
              </a:rPr>
              <a:t>информации:  С = К*</a:t>
            </a:r>
            <a:r>
              <a:rPr lang="en-US" sz="2400" dirty="0" smtClean="0">
                <a:solidFill>
                  <a:schemeClr val="tx2"/>
                </a:solidFill>
                <a:latin typeface="Bookman Old Style" pitchFamily="18" charset="0"/>
              </a:rPr>
              <a:t>I.</a:t>
            </a:r>
            <a:endParaRPr lang="ru-RU" sz="2400" dirty="0" smtClean="0">
              <a:solidFill>
                <a:schemeClr val="tx2"/>
              </a:solidFill>
              <a:latin typeface="Bookman Old Style" pitchFamily="18" charset="0"/>
            </a:endParaRPr>
          </a:p>
          <a:p>
            <a:pPr marL="495300" indent="-495300">
              <a:lnSpc>
                <a:spcPct val="80000"/>
              </a:lnSpc>
              <a:buNone/>
            </a:pPr>
            <a:r>
              <a:rPr lang="ru-RU" sz="2400" dirty="0" smtClean="0">
                <a:solidFill>
                  <a:schemeClr val="tx2"/>
                </a:solidFill>
                <a:latin typeface="Bookman Old Style" pitchFamily="18" charset="0"/>
              </a:rPr>
              <a:t>     3000 </a:t>
            </a:r>
            <a:r>
              <a:rPr lang="ru-RU" sz="2400" dirty="0">
                <a:solidFill>
                  <a:schemeClr val="tx2"/>
                </a:solidFill>
                <a:latin typeface="Bookman Old Style" pitchFamily="18" charset="0"/>
              </a:rPr>
              <a:t>* 5 = </a:t>
            </a:r>
            <a:r>
              <a:rPr lang="ru-RU" sz="2400" u="sng" dirty="0">
                <a:solidFill>
                  <a:schemeClr val="tx2"/>
                </a:solidFill>
                <a:latin typeface="Bookman Old Style" pitchFamily="18" charset="0"/>
              </a:rPr>
              <a:t>15000 </a:t>
            </a:r>
            <a:r>
              <a:rPr lang="ru-RU" sz="2400" u="sng" dirty="0" smtClean="0">
                <a:solidFill>
                  <a:schemeClr val="tx2"/>
                </a:solidFill>
                <a:latin typeface="Bookman Old Style" pitchFamily="18" charset="0"/>
              </a:rPr>
              <a:t>(бит)</a:t>
            </a:r>
            <a:r>
              <a:rPr lang="ru-RU" sz="2400" u="sng" dirty="0" smtClean="0">
                <a:latin typeface="Bookman Old Style" pitchFamily="18" charset="0"/>
              </a:rPr>
              <a:t>.</a:t>
            </a:r>
            <a:endParaRPr lang="en-US" sz="2400" dirty="0">
              <a:latin typeface="Bookman Old Style" pitchFamily="18" charset="0"/>
            </a:endParaRPr>
          </a:p>
          <a:p>
            <a:pPr marL="495300" indent="-495300">
              <a:lnSpc>
                <a:spcPct val="80000"/>
              </a:lnSpc>
            </a:pPr>
            <a:endParaRPr lang="ru-RU" sz="2400" b="1" dirty="0"/>
          </a:p>
          <a:p>
            <a:pPr marL="495300" indent="-495300">
              <a:lnSpc>
                <a:spcPct val="80000"/>
              </a:lnSpc>
            </a:pPr>
            <a:endParaRPr lang="ru-RU" sz="2400" b="1" dirty="0"/>
          </a:p>
        </p:txBody>
      </p:sp>
      <p:pic>
        <p:nvPicPr>
          <p:cNvPr id="25605" name="Picture 5" descr="gnome-mime-tex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571744"/>
            <a:ext cx="1785950" cy="17859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714876" y="142852"/>
            <a:ext cx="3913635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Задача № 4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Количество информации в тексте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100"/>
              <a:t>Сегодня очень многие люди для подготовки писем, документов, статей, книг и пр. используют компьютерные текстовые редакторы. </a:t>
            </a:r>
            <a:r>
              <a:rPr lang="ru-RU" sz="2100" i="1"/>
              <a:t>Компьютерные редакторы, в основном,  работают с алфавитом размером 256 символов</a:t>
            </a:r>
            <a:r>
              <a:rPr lang="ru-RU" sz="2100"/>
              <a:t>.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100"/>
              <a:t>В этом случае легко подсчитать объем информации в тексте. Если 1 символ алфавита несет 1 байт информации, то надо просто сосчитать количество символов; полученное число даст информационный объем текста в байтах.</a:t>
            </a:r>
          </a:p>
          <a:p>
            <a:pPr lvl="4" algn="just">
              <a:lnSpc>
                <a:spcPct val="80000"/>
              </a:lnSpc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Пусть небольшая книжка, сделанная с помощью компьютера, содержит 150 страниц; на каждой странице — 40 строк, в каждой строке — 60 символов. </a:t>
            </a:r>
          </a:p>
          <a:p>
            <a:pPr lvl="4" algn="just">
              <a:lnSpc>
                <a:spcPct val="80000"/>
              </a:lnSpc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Значит страница содержит 40x60=2400 байт информации. </a:t>
            </a:r>
          </a:p>
          <a:p>
            <a:pPr lvl="4" algn="just">
              <a:lnSpc>
                <a:spcPct val="80000"/>
              </a:lnSpc>
              <a:buFont typeface="Wingdings" pitchFamily="2" charset="2"/>
              <a:buNone/>
            </a:pPr>
            <a:r>
              <a:rPr lang="ru-RU">
                <a:solidFill>
                  <a:schemeClr val="tx2"/>
                </a:solidFill>
              </a:rPr>
              <a:t>Объем всей информации в книге: 2400 х 150 = 360 000 байт</a:t>
            </a:r>
            <a:r>
              <a:rPr lang="ru-RU" sz="160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28676" name="Picture 4" descr="open_book_nae_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76700"/>
            <a:ext cx="1655762" cy="931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крупные единицы информации</a:t>
            </a:r>
          </a:p>
        </p:txBody>
      </p:sp>
      <p:graphicFrame>
        <p:nvGraphicFramePr>
          <p:cNvPr id="29836" name="Group 140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30726"/>
        </p:xfrm>
        <a:graphic>
          <a:graphicData uri="http://schemas.openxmlformats.org/drawingml/2006/table">
            <a:tbl>
              <a:tblPr/>
              <a:tblGrid>
                <a:gridCol w="1377950"/>
                <a:gridCol w="1728788"/>
                <a:gridCol w="5122862"/>
              </a:tblGrid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Название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Условное обозначение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</a:rPr>
                        <a:t>Соотношение с другими единицами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Килобит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Кбит = 1024 бит = 2</a:t>
                      </a:r>
                      <a:r>
                        <a:rPr kumimoji="0" lang="ru-RU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бит ≈ 1000 бит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Мегабит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Мбит = 1024 Кбит = 2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бит ≈ 1 000 000 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Гигабит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Гбит = 1024 Мбит = 2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бит ≈ 1 000 000 000 бит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Килобайт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Кбайт (Кб)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Кбайт = 1024 байт = 2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байт ≈ 1000 байт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Мегабайт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Мбайт (Мб)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Мбайт = 1024 Кбайт = 2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байт ≈ 1 000 000 байт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Гигабайт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Гбайт (Гб)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Гбайт = 1024 Мбайт = 2</a:t>
                      </a:r>
                      <a:r>
                        <a:rPr kumimoji="0" lang="ru-RU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байт ≈ 1 000 000 000 байт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827088" y="908050"/>
            <a:ext cx="7561262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Информационный объем текста равен 3,5 Кб. Сколько символов  содержит этот текст.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2843213" y="1700213"/>
            <a:ext cx="27368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</a:rPr>
              <a:t>Решение</a:t>
            </a: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857224" y="2214554"/>
            <a:ext cx="742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Информационный объем текста равен 3,5 Кб*1024байт=3584байта.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857224" y="2571744"/>
            <a:ext cx="62960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Т.к. 1 байт = 1 символу, то текст содержит </a:t>
            </a:r>
            <a:r>
              <a:rPr lang="ru-RU" u="sng" dirty="0">
                <a:solidFill>
                  <a:schemeClr val="accent1"/>
                </a:solidFill>
              </a:rPr>
              <a:t>3584 символа.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428596" y="4076700"/>
            <a:ext cx="8358246" cy="84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Сколько бит информации содержится в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сообщении: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</a:rPr>
              <a:t>Привет,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</a:rPr>
              <a:t> как  настроение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</a:rPr>
              <a:t>? Я приглашаю тебя в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</a:rPr>
              <a:t>кино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sym typeface="Wingdings" pitchFamily="2" charset="2"/>
              </a:rPr>
              <a:t>!!!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sym typeface="Wingdings" pitchFamily="2" charset="2"/>
            </a:endParaRP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2857488" y="5072074"/>
            <a:ext cx="27368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</a:rPr>
              <a:t>Решение</a:t>
            </a:r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785786" y="5429264"/>
            <a:ext cx="7178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В данном сообщении 50 символов, то есть 50 байт информации. </a:t>
            </a:r>
          </a:p>
          <a:p>
            <a:r>
              <a:rPr lang="ru-RU" dirty="0"/>
              <a:t>50 байт*1024 бит=</a:t>
            </a:r>
            <a:r>
              <a:rPr lang="ru-RU" u="sng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/>
                </a:solidFill>
              </a:rPr>
              <a:t>51200бит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8" y="0"/>
            <a:ext cx="4143372" cy="830997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Задача № 5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660" y="3071810"/>
            <a:ext cx="4143372" cy="830997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Задача № 6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  <p:bldP spid="25611" grpId="0"/>
      <p:bldP spid="25615" grpId="0"/>
      <p:bldP spid="25616" grpId="0" animBg="1"/>
      <p:bldP spid="256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итог:</a:t>
            </a:r>
            <a:endParaRPr lang="ru-RU" dirty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2100" dirty="0"/>
              <a:t>Что такое «алфавит»? Что такое «мощность алфавита»?</a:t>
            </a:r>
          </a:p>
          <a:p>
            <a:pPr>
              <a:lnSpc>
                <a:spcPct val="80000"/>
              </a:lnSpc>
            </a:pPr>
            <a:r>
              <a:rPr lang="ru-RU" sz="2100" dirty="0"/>
              <a:t>Как определяется количество информации в сообщении с алфавитной точки зрения?</a:t>
            </a:r>
          </a:p>
          <a:p>
            <a:pPr>
              <a:lnSpc>
                <a:spcPct val="80000"/>
              </a:lnSpc>
            </a:pPr>
            <a:r>
              <a:rPr lang="ru-RU" sz="2100" dirty="0"/>
              <a:t>Что больше 1 Кбайт или 1000 байт?</a:t>
            </a:r>
          </a:p>
          <a:p>
            <a:pPr>
              <a:lnSpc>
                <a:spcPct val="80000"/>
              </a:lnSpc>
            </a:pPr>
            <a:r>
              <a:rPr lang="ru-RU" sz="2100" dirty="0"/>
              <a:t>Расположите единицы измерения информации в порядке возрастания:</a:t>
            </a:r>
          </a:p>
          <a:p>
            <a:pPr lvl="1">
              <a:lnSpc>
                <a:spcPct val="80000"/>
              </a:lnSpc>
            </a:pPr>
            <a:r>
              <a:rPr lang="ru-RU" sz="2000" b="1" dirty="0"/>
              <a:t>Гигабайт; Байт; Мегабайт; Килобайт.</a:t>
            </a:r>
          </a:p>
          <a:p>
            <a:pPr>
              <a:lnSpc>
                <a:spcPct val="80000"/>
              </a:lnSpc>
            </a:pPr>
            <a:r>
              <a:rPr lang="ru-RU" sz="2100" dirty="0"/>
              <a:t>Сколько информации содержится в сообщении, если для кодирования одного символа использовать 1 байт:</a:t>
            </a:r>
          </a:p>
          <a:p>
            <a:pPr lvl="1">
              <a:lnSpc>
                <a:spcPct val="80000"/>
              </a:lnSpc>
            </a:pPr>
            <a:r>
              <a:rPr lang="ru-RU" sz="2000" dirty="0"/>
              <a:t>«</a:t>
            </a:r>
            <a:r>
              <a:rPr lang="ru-RU" sz="2000" b="1" dirty="0"/>
              <a:t>Компьютер – универсальный прибор.</a:t>
            </a:r>
            <a:r>
              <a:rPr lang="ru-RU" sz="2000" dirty="0"/>
              <a:t>»</a:t>
            </a:r>
          </a:p>
          <a:p>
            <a:pPr>
              <a:lnSpc>
                <a:spcPct val="80000"/>
              </a:lnSpc>
            </a:pPr>
            <a:r>
              <a:rPr lang="ru-RU" sz="2100" dirty="0"/>
              <a:t>Два текста содержат одинаковое количество символов. Первый текст составлен в алфавите мощностью 32 символа, второй – мощностью 64 символа. Во сколько раз отличается количество информации в этих текстах?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dirty="0" smtClean="0"/>
              <a:t>Домашнее задание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sz="1600" b="1" smtClean="0">
                <a:latin typeface="Times New Roman" pitchFamily="18" charset="0"/>
              </a:rPr>
              <a:t>Решите задачи:</a:t>
            </a:r>
          </a:p>
          <a:p>
            <a:pPr algn="just" eaLnBrk="1" hangingPunct="1">
              <a:lnSpc>
                <a:spcPct val="105000"/>
              </a:lnSpc>
            </a:pPr>
            <a:r>
              <a:rPr lang="ru-RU" sz="1600" smtClean="0">
                <a:latin typeface="Times New Roman" pitchFamily="18" charset="0"/>
              </a:rPr>
              <a:t>Для записи текста использовался 256-символьный алфавит. Каждая страница содержит 30 строк по 70 символов в строке. Какой объем информации содержат 5 страниц текста?</a:t>
            </a:r>
          </a:p>
          <a:p>
            <a:pPr algn="just" eaLnBrk="1" hangingPunct="1">
              <a:lnSpc>
                <a:spcPct val="105000"/>
              </a:lnSpc>
            </a:pPr>
            <a:r>
              <a:rPr lang="ru-RU" sz="1600" smtClean="0">
                <a:latin typeface="Times New Roman" pitchFamily="18" charset="0"/>
              </a:rPr>
              <a:t>Сообщение занимает 3 страницы по 25 строк. В каждой строке записано по 60 Символов. Сколько символов в использованном алфавите, если все сообщение содержит 1125 байтов?</a:t>
            </a:r>
          </a:p>
          <a:p>
            <a:pPr algn="just" eaLnBrk="1" hangingPunct="1">
              <a:lnSpc>
                <a:spcPct val="105000"/>
              </a:lnSpc>
            </a:pPr>
            <a:r>
              <a:rPr lang="ru-RU" sz="1600" smtClean="0">
                <a:latin typeface="Times New Roman" pitchFamily="18" charset="0"/>
              </a:rPr>
              <a:t>Для записи сообщения использовался 64-символьный алфавит. Каждая страница содержит 30 строк. Все сообщение содержит 8775 байтов информации и занимает 6 страниц. Сколько символов в  строке?</a:t>
            </a:r>
          </a:p>
          <a:p>
            <a:pPr algn="just" eaLnBrk="1" hangingPunct="1">
              <a:lnSpc>
                <a:spcPct val="105000"/>
              </a:lnSpc>
            </a:pPr>
            <a:r>
              <a:rPr lang="ru-RU" sz="1600" smtClean="0">
                <a:latin typeface="Times New Roman" pitchFamily="18" charset="0"/>
              </a:rPr>
              <a:t>Сообщение занимает 2 страницы и содержит 1/16 Кбайта информации. На каждой странице записано 256 символов. Какова мощность использованного алфавита?</a:t>
            </a:r>
          </a:p>
          <a:p>
            <a:pPr algn="just" eaLnBrk="1" hangingPunct="1">
              <a:lnSpc>
                <a:spcPct val="105000"/>
              </a:lnSpc>
            </a:pPr>
            <a:r>
              <a:rPr lang="ru-RU" sz="1600" smtClean="0">
                <a:latin typeface="Times New Roman" pitchFamily="18" charset="0"/>
              </a:rPr>
              <a:t>Пользователь вводит текст с клавиатуры со скоростью 90 знаков в минуту. Какое количество информации будет содержать текст, который он набирал 15 минут (используется компьютерный алфавит)?</a:t>
            </a:r>
          </a:p>
          <a:p>
            <a:pPr algn="just" eaLnBrk="1" hangingPunct="1">
              <a:lnSpc>
                <a:spcPct val="105000"/>
              </a:lnSpc>
            </a:pPr>
            <a:r>
              <a:rPr lang="ru-RU" sz="1600" smtClean="0">
                <a:latin typeface="Times New Roman" pitchFamily="18" charset="0"/>
              </a:rPr>
              <a:t>Пользователь вводил текст с клавиатуры 10 минут. Какова его скорость ввода информации, если информационный объем полученного текста равен 1 Кбайт?</a:t>
            </a:r>
          </a:p>
          <a:p>
            <a:pPr algn="just" eaLnBrk="1" hangingPunct="1">
              <a:lnSpc>
                <a:spcPct val="105000"/>
              </a:lnSpc>
            </a:pPr>
            <a:r>
              <a:rPr lang="ru-RU" sz="1600" smtClean="0">
                <a:latin typeface="Times New Roman" pitchFamily="18" charset="0"/>
              </a:rPr>
              <a:t>Ученик 9 класса читает текст со скоростью 250 символов в минуту. При записи текста использовался алфавит, содержащий 64 символа. Какой объем информации получит ученик, если будет непрерывно читать 20 минут?</a:t>
            </a:r>
          </a:p>
          <a:p>
            <a:pPr algn="just" eaLnBrk="1" hangingPunct="1">
              <a:lnSpc>
                <a:spcPct val="105000"/>
              </a:lnSpc>
              <a:buFontTx/>
              <a:buNone/>
            </a:pPr>
            <a:endParaRPr lang="ru-RU" sz="16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6286544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</a:t>
            </a:r>
            <a:r>
              <a:rPr lang="ru-RU" dirty="0" smtClean="0"/>
              <a:t> – </a:t>
            </a:r>
            <a:r>
              <a:rPr lang="ru-RU" i="1" dirty="0" smtClean="0"/>
              <a:t>это знаковая система представления информации.</a:t>
            </a: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14744" y="1714488"/>
            <a:ext cx="228601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Языки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1538" y="3429000"/>
            <a:ext cx="2500330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Формальные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72132" y="3500438"/>
            <a:ext cx="2571768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Естественные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3000364" y="2786058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6000760" y="2786058"/>
            <a:ext cx="71438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7224" y="5286388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Язык математики, нотная грамота,  язык жестов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643570" y="5286388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Русский язык , английский язык, немецкий язык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1472" y="285728"/>
            <a:ext cx="778674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</a:rPr>
              <a:t>	</a:t>
            </a:r>
          </a:p>
          <a:p>
            <a:pPr algn="just"/>
            <a:r>
              <a:rPr lang="ru-RU" sz="2400" dirty="0" smtClean="0">
                <a:latin typeface="Times New Roman" pitchFamily="18" charset="0"/>
              </a:rPr>
              <a:t>	</a:t>
            </a:r>
          </a:p>
          <a:p>
            <a:pPr algn="just"/>
            <a:endParaRPr lang="ru-RU" sz="2400" dirty="0">
              <a:latin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</a:rPr>
              <a:t>В вычислительной технике сигналы кодируют последовательности знаков, букв, цифр, кодов цвета, точек с помощью двух состояний: </a:t>
            </a:r>
          </a:p>
          <a:p>
            <a:pPr algn="just"/>
            <a:r>
              <a:rPr lang="ru-RU" sz="2400" dirty="0" smtClean="0">
                <a:latin typeface="Times New Roman" pitchFamily="18" charset="0"/>
              </a:rPr>
              <a:t>                 включено               выключено  </a:t>
            </a:r>
          </a:p>
          <a:p>
            <a:pPr algn="just"/>
            <a:r>
              <a:rPr lang="ru-RU" sz="2400" dirty="0" smtClean="0">
                <a:latin typeface="Times New Roman" pitchFamily="18" charset="0"/>
              </a:rPr>
              <a:t>             намагничено              не намагничено. </a:t>
            </a:r>
          </a:p>
          <a:p>
            <a:pPr algn="just"/>
            <a:endParaRPr lang="ru-RU" sz="2400" dirty="0">
              <a:latin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</a:rPr>
              <a:t>	</a:t>
            </a:r>
          </a:p>
          <a:p>
            <a:pPr algn="just"/>
            <a:r>
              <a:rPr lang="ru-RU" sz="2400" dirty="0">
                <a:latin typeface="Times New Roman" pitchFamily="18" charset="0"/>
              </a:rPr>
              <a:t>	</a:t>
            </a:r>
            <a:endParaRPr lang="ru-RU" sz="2400" dirty="0" smtClean="0">
              <a:latin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</a:rPr>
              <a:t>	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3071810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3071810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Рисунок 10" descr="bilgisaya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500554" y="2428868"/>
            <a:ext cx="4643446" cy="464344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785786" y="214290"/>
            <a:ext cx="764386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Двоичное кодирование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5643578"/>
            <a:ext cx="4214842" cy="71438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5786454"/>
            <a:ext cx="4000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Цифры 0 и 1 называют битами.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928926" y="4286256"/>
            <a:ext cx="2008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биты</a:t>
            </a:r>
          </a:p>
        </p:txBody>
      </p:sp>
      <p:cxnSp>
        <p:nvCxnSpPr>
          <p:cNvPr id="17" name="Прямая со стрелкой 16"/>
          <p:cNvCxnSpPr>
            <a:stCxn id="9" idx="2"/>
          </p:cNvCxnSpPr>
          <p:nvPr/>
        </p:nvCxnSpPr>
        <p:spPr>
          <a:xfrm rot="16200000" flipH="1">
            <a:off x="2574937" y="4003705"/>
            <a:ext cx="505430" cy="488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8" idx="2"/>
          </p:cNvCxnSpPr>
          <p:nvPr/>
        </p:nvCxnSpPr>
        <p:spPr>
          <a:xfrm rot="5400000">
            <a:off x="4718077" y="3991939"/>
            <a:ext cx="505430" cy="5118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404475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846158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Мощность алфавита.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5143504" y="3857628"/>
            <a:ext cx="4000496" cy="1500198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600" dirty="0" smtClean="0"/>
              <a:t>Например, мощность алфавита из заглавных русских букв и отмеченных дополнительных символов равна 54.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1571612"/>
            <a:ext cx="2714644" cy="928694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Алфавит -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572132" y="1500174"/>
            <a:ext cx="3214710" cy="1071570"/>
          </a:xfrm>
          <a:prstGeom prst="rect">
            <a:avLst/>
          </a:prstGeom>
          <a:solidFill>
            <a:schemeClr val="accent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-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мощность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Алфавита -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643182"/>
            <a:ext cx="3214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000" b="1" i="1" dirty="0" smtClean="0"/>
              <a:t>все множество</a:t>
            </a:r>
            <a:r>
              <a:rPr lang="ru-RU" sz="2000" i="1" dirty="0" smtClean="0"/>
              <a:t> </a:t>
            </a:r>
            <a:r>
              <a:rPr lang="ru-RU" sz="2000" b="1" i="1" dirty="0" smtClean="0"/>
              <a:t>используемых в языке символов</a:t>
            </a:r>
            <a:endParaRPr lang="ru-RU" sz="20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2571744"/>
            <a:ext cx="321471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i="1" dirty="0" smtClean="0"/>
              <a:t>полное количество символов алфавита</a:t>
            </a:r>
            <a:endParaRPr lang="ru-RU" sz="2400" i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929066"/>
            <a:ext cx="3286148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 smtClean="0"/>
              <a:t>Обычно под алфавитом понимают только буквы, но поскольку в тексте могут встречаться знаки препинания, цифры, скобки, то мы их тоже включим в алфавит. В алфавит также следует включить и пробел, т.е. пропуск между словами.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00496" y="5572140"/>
            <a:ext cx="5143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lnSpc>
                <a:spcPct val="90000"/>
              </a:lnSpc>
              <a:spcBef>
                <a:spcPts val="580"/>
              </a:spcBef>
              <a:buClr>
                <a:srgbClr val="B83D68"/>
              </a:buClr>
              <a:buSzPct val="85000"/>
            </a:pPr>
            <a:r>
              <a:rPr lang="ru-RU" sz="2000" b="1" dirty="0">
                <a:solidFill>
                  <a:srgbClr val="000099"/>
                </a:solidFill>
              </a:rPr>
              <a:t>АБВГДЕЁЖЗИЙКЛМНОПРСТУФХЦЧШЩЬЪЭЮЯ0123456789().,!</a:t>
            </a:r>
            <a:r>
              <a:rPr lang="en-US" sz="2000" b="1" dirty="0">
                <a:solidFill>
                  <a:srgbClr val="000099"/>
                </a:solidFill>
              </a:rPr>
              <a:t>?</a:t>
            </a:r>
            <a:r>
              <a:rPr lang="ru-RU" sz="2000" b="1" dirty="0">
                <a:solidFill>
                  <a:srgbClr val="000099"/>
                </a:solidFill>
              </a:rPr>
              <a:t>«»</a:t>
            </a:r>
            <a:r>
              <a:rPr lang="en-US" sz="2000" b="1" dirty="0">
                <a:solidFill>
                  <a:srgbClr val="000099"/>
                </a:solidFill>
              </a:rPr>
              <a:t>:-;</a:t>
            </a:r>
            <a:r>
              <a:rPr lang="ru-RU" sz="2000" dirty="0">
                <a:solidFill>
                  <a:prstClr val="black"/>
                </a:solidFill>
              </a:rPr>
              <a:t> </a:t>
            </a:r>
            <a:r>
              <a:rPr lang="ru-RU" sz="2000" dirty="0">
                <a:solidFill>
                  <a:srgbClr val="0070C0"/>
                </a:solidFill>
              </a:rPr>
              <a:t>(пробел)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642918"/>
            <a:ext cx="400052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2</a:t>
            </a:r>
            <a:r>
              <a:rPr lang="ru-RU" sz="8000" b="1" baseline="300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I</a:t>
            </a:r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=N</a:t>
            </a:r>
            <a:endParaRPr lang="ru-RU" sz="8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571480"/>
            <a:ext cx="2571768" cy="1500198"/>
          </a:xfrm>
          <a:prstGeom prst="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714356"/>
            <a:ext cx="48577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Формула для нахождения информационного веса одного символа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2333685"/>
            <a:ext cx="37862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  - </a:t>
            </a:r>
            <a:r>
              <a:rPr lang="ru-RU" sz="2800" b="1" dirty="0" smtClean="0"/>
              <a:t>информационный вес одного символа,</a:t>
            </a:r>
          </a:p>
          <a:p>
            <a:endParaRPr lang="ru-RU" sz="2800" b="1" dirty="0" smtClean="0"/>
          </a:p>
          <a:p>
            <a:r>
              <a:rPr lang="en-US" sz="2800" b="1" dirty="0" smtClean="0"/>
              <a:t>N</a:t>
            </a:r>
            <a:r>
              <a:rPr lang="ru-RU" sz="2800" b="1" dirty="0" smtClean="0"/>
              <a:t> – </a:t>
            </a:r>
          </a:p>
          <a:p>
            <a:r>
              <a:rPr lang="ru-RU" sz="2800" b="1" dirty="0" smtClean="0"/>
              <a:t>мощность используемого алфавита</a:t>
            </a:r>
            <a:r>
              <a:rPr lang="ru-RU" sz="2800" dirty="0" smtClean="0"/>
              <a:t>.</a:t>
            </a:r>
          </a:p>
          <a:p>
            <a:endParaRPr lang="ru-RU" sz="2800" dirty="0"/>
          </a:p>
        </p:txBody>
      </p:sp>
      <p:pic>
        <p:nvPicPr>
          <p:cNvPr id="11" name="Рисунок 10" descr="08190ccdf005dfbdaf10fb29f4e88d15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CCDCEC"/>
              </a:clrFrom>
              <a:clrTo>
                <a:srgbClr val="CCDCEC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918329" y="3000372"/>
            <a:ext cx="3982792" cy="3605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1214438"/>
            <a:ext cx="7772400" cy="1714500"/>
          </a:xfrm>
        </p:spPr>
        <p:txBody>
          <a:bodyPr>
            <a:normAutofit fontScale="90000"/>
          </a:bodyPr>
          <a:lstStyle/>
          <a:p>
            <a:r>
              <a:rPr lang="ru-RU" sz="3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Сколько информации несет один </a:t>
            </a: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символ напечатанного на компьютере текста?</a:t>
            </a:r>
            <a:endParaRPr lang="ru-RU" sz="3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85728"/>
            <a:ext cx="3913635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Задача № 1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3071810"/>
            <a:ext cx="821537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В компьютере используется свой алфавит, который можно назвать компьютерным.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Количество символов, которое в него входит, равно 256 символов. Это мощность компьютерного алфавита.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4919008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Мы выяснили, что информационный вес одного символа из компьютерного можно показать с помощью 8 битов.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8 бит является настолько характерной величиной, что ей присвоили свое название - 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байт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3643314"/>
            <a:ext cx="24288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  <a:latin typeface="Bookman Old Style" pitchFamily="18" charset="0"/>
              </a:rPr>
              <a:t>N = 256</a:t>
            </a:r>
            <a:r>
              <a:rPr lang="ru-RU" sz="2800" b="1" dirty="0" smtClean="0">
                <a:solidFill>
                  <a:schemeClr val="tx2"/>
                </a:solidFill>
                <a:latin typeface="Bookman Old Style" pitchFamily="18" charset="0"/>
              </a:rPr>
              <a:t>,</a:t>
            </a:r>
          </a:p>
          <a:p>
            <a:r>
              <a:rPr lang="en-US" sz="2800" b="1" dirty="0" smtClean="0">
                <a:solidFill>
                  <a:schemeClr val="tx2"/>
                </a:solidFill>
                <a:latin typeface="Bookman Old Style" pitchFamily="18" charset="0"/>
              </a:rPr>
              <a:t>2</a:t>
            </a:r>
            <a:r>
              <a:rPr lang="ru-RU" sz="2800" b="1" dirty="0" smtClean="0">
                <a:solidFill>
                  <a:schemeClr val="tx2"/>
                </a:solidFill>
                <a:latin typeface="Bookman Old Style" pitchFamily="18" charset="0"/>
              </a:rPr>
              <a:t>56 = 2</a:t>
            </a:r>
            <a:r>
              <a:rPr lang="ru-RU" sz="2800" b="1" baseline="30000" dirty="0" smtClean="0">
                <a:solidFill>
                  <a:schemeClr val="tx2"/>
                </a:solidFill>
                <a:latin typeface="Bookman Old Style" pitchFamily="18" charset="0"/>
              </a:rPr>
              <a:t>I</a:t>
            </a:r>
          </a:p>
          <a:p>
            <a:r>
              <a:rPr lang="en-US" sz="4000" b="1" u="sng" baseline="30000" dirty="0" smtClean="0">
                <a:solidFill>
                  <a:schemeClr val="tx2"/>
                </a:solidFill>
                <a:latin typeface="Bookman Old Style" pitchFamily="18" charset="0"/>
              </a:rPr>
              <a:t>I</a:t>
            </a:r>
            <a:r>
              <a:rPr lang="ru-RU" sz="4000" b="1" u="sng" baseline="30000" dirty="0" smtClean="0">
                <a:solidFill>
                  <a:schemeClr val="tx2"/>
                </a:solidFill>
                <a:latin typeface="Bookman Old Style" pitchFamily="18" charset="0"/>
              </a:rPr>
              <a:t>= 8 (бит)</a:t>
            </a:r>
            <a:endParaRPr lang="ru-RU" sz="4000" u="sng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2857496"/>
            <a:ext cx="335758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</a:t>
            </a:r>
          </a:p>
          <a:p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  <p:bldP spid="2049" grpId="1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1214438"/>
            <a:ext cx="7772400" cy="1142992"/>
          </a:xfrm>
        </p:spPr>
        <p:txBody>
          <a:bodyPr>
            <a:normAutofit fontScale="90000"/>
          </a:bodyPr>
          <a:lstStyle/>
          <a:p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Сколько </a:t>
            </a:r>
            <a:r>
              <a:rPr lang="ru-RU" sz="3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информации несет один </a:t>
            </a:r>
            <a:r>
              <a:rPr lang="ru-RU" sz="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символ в русском языке?</a:t>
            </a:r>
            <a:endParaRPr lang="ru-RU" sz="3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285728"/>
            <a:ext cx="3913635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Задача № 2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285992"/>
            <a:ext cx="335758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</a:t>
            </a:r>
          </a:p>
          <a:p>
            <a:endParaRPr lang="ru-RU" u="sng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928662" y="4071942"/>
            <a:ext cx="7772400" cy="1928794"/>
          </a:xfrm>
          <a:prstGeom prst="rect">
            <a:avLst/>
          </a:prstGeom>
        </p:spPr>
        <p:txBody>
          <a:bodyPr/>
          <a:lstStyle/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Тогда, согласно известной нам формуле </a:t>
            </a:r>
            <a:r>
              <a:rPr kumimoji="0" lang="ru-RU" sz="2900" b="1" i="0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2</a:t>
            </a:r>
            <a:r>
              <a:rPr kumimoji="0" lang="ru-RU" sz="2900" b="1" i="0" strike="noStrike" kern="1200" cap="none" spc="0" normalizeH="0" baseline="3000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I </a:t>
            </a:r>
            <a:r>
              <a:rPr kumimoji="0" lang="ru-RU" sz="2900" b="1" i="0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= N</a:t>
            </a:r>
            <a:r>
              <a:rPr kumimoji="0" lang="en-US" sz="25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каждый такой символ несет </a:t>
            </a: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I</a:t>
            </a: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бит информации, которое можно определить из решения уравнения</a:t>
            </a:r>
            <a:r>
              <a:rPr kumimoji="0" lang="ru-RU" sz="21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2100" b="0" i="0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2100" b="0" i="0" strike="noStrike" kern="1200" cap="none" spc="0" normalizeH="0" baseline="3000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I</a:t>
            </a:r>
            <a:r>
              <a:rPr kumimoji="0" lang="ru-RU" sz="2100" b="0" i="0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54</a:t>
            </a:r>
            <a:r>
              <a:rPr kumimoji="0" lang="ru-RU" sz="21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Получаем</a:t>
            </a:r>
            <a:r>
              <a:rPr kumimoji="0" lang="ru-RU" sz="21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ru-RU" sz="2100" b="1" i="0" u="sng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Bookman Old Style" pitchFamily="18" charset="0"/>
                <a:ea typeface="+mn-ea"/>
                <a:cs typeface="+mn-cs"/>
              </a:rPr>
              <a:t>I</a:t>
            </a:r>
            <a:r>
              <a:rPr kumimoji="0" lang="ru-RU" sz="2100" b="1" i="0" u="sng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= 5.755 бит.</a:t>
            </a:r>
            <a:endParaRPr kumimoji="0" lang="ru-RU" sz="2100" b="0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Вот сколько информации несет один символ в русском тексте! </a:t>
            </a: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3214686"/>
            <a:ext cx="7429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русском алфавите 33 буквы, знаки препинания, дополнительные символы, составляющие мощность русского алфавита, </a:t>
            </a:r>
            <a:r>
              <a:rPr lang="en-US" sz="2400" b="1" dirty="0" smtClean="0"/>
              <a:t>N = 54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29600" cy="4525963"/>
          </a:xfrm>
          <a:ln>
            <a:noFill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b="1" dirty="0" smtClean="0"/>
              <a:t>		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Племя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Мумба-Юмба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говорит на языке, который 		содержит следующие символы:</a:t>
            </a:r>
            <a:endParaRPr lang="ru-RU" sz="2000" b="1" dirty="0" smtClean="0"/>
          </a:p>
          <a:p>
            <a:pPr algn="ctr" eaLnBrk="1" hangingPunct="1">
              <a:buFontTx/>
              <a:buNone/>
            </a:pPr>
            <a:r>
              <a:rPr lang="ru-RU" sz="2800" b="1" dirty="0" smtClean="0">
                <a:solidFill>
                  <a:srgbClr val="FF3300"/>
                </a:solidFill>
                <a:sym typeface="Wingdings 2" pitchFamily="18" charset="2"/>
              </a:rPr>
              <a:t></a:t>
            </a:r>
            <a:r>
              <a:rPr lang="ru-RU" sz="2800" b="1" dirty="0" smtClean="0">
                <a:solidFill>
                  <a:srgbClr val="FF3300"/>
                </a:solidFill>
                <a:sym typeface="Webdings" pitchFamily="18" charset="2"/>
              </a:rPr>
              <a:t></a:t>
            </a:r>
            <a:r>
              <a:rPr lang="ru-RU" sz="2800" b="1" dirty="0" smtClean="0">
                <a:solidFill>
                  <a:srgbClr val="FF3300"/>
                </a:solidFill>
                <a:sym typeface="Wingdings 2" pitchFamily="18" charset="2"/>
              </a:rPr>
              <a:t></a:t>
            </a:r>
            <a:endParaRPr lang="ru-RU" sz="2800" b="1" dirty="0" smtClean="0">
              <a:solidFill>
                <a:srgbClr val="FF3300"/>
              </a:solidFill>
              <a:sym typeface="Webdings" pitchFamily="18" charset="2"/>
            </a:endParaRPr>
          </a:p>
          <a:p>
            <a:pPr eaLnBrk="1" hangingPunct="1">
              <a:buFontTx/>
              <a:buNone/>
            </a:pPr>
            <a:r>
              <a:rPr lang="ru-RU" sz="1800" dirty="0" smtClean="0"/>
              <a:t>Какой информационный объем текста преданного вождем этого племени своему врагу:</a:t>
            </a:r>
          </a:p>
          <a:p>
            <a:pPr eaLnBrk="1" hangingPunct="1">
              <a:buFontTx/>
              <a:buNone/>
            </a:pPr>
            <a:endParaRPr lang="ru-RU" sz="1800" dirty="0" smtClean="0"/>
          </a:p>
          <a:p>
            <a:pPr eaLnBrk="1" hangingPunct="1">
              <a:buFontTx/>
              <a:buNone/>
            </a:pPr>
            <a:endParaRPr lang="ru-RU" sz="1800" dirty="0" smtClean="0"/>
          </a:p>
        </p:txBody>
      </p:sp>
      <p:pic>
        <p:nvPicPr>
          <p:cNvPr id="6149" name="Picture 5" descr="JIM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2781300"/>
            <a:ext cx="122872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468313" y="3213100"/>
            <a:ext cx="6624637" cy="3024188"/>
          </a:xfrm>
          <a:prstGeom prst="cloudCallout">
            <a:avLst>
              <a:gd name="adj1" fmla="val 56181"/>
              <a:gd name="adj2" fmla="val -35671"/>
            </a:avLst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FF3300"/>
                </a:solidFill>
                <a:sym typeface="Wingdings 2" pitchFamily="18" charset="2"/>
              </a:rPr>
              <a:t></a:t>
            </a:r>
            <a:r>
              <a:rPr lang="ru-RU" sz="3200" b="1" dirty="0" smtClean="0">
                <a:solidFill>
                  <a:srgbClr val="FF3300"/>
                </a:solidFill>
                <a:sym typeface="Webdings" pitchFamily="18" charset="2"/>
              </a:rPr>
              <a:t></a:t>
            </a:r>
            <a:r>
              <a:rPr lang="ru-RU" sz="3200" b="1" dirty="0" smtClean="0">
                <a:solidFill>
                  <a:srgbClr val="FF3300"/>
                </a:solidFill>
                <a:sym typeface="Wingdings 2" pitchFamily="18" charset="2"/>
              </a:rPr>
              <a:t></a:t>
            </a:r>
            <a:r>
              <a:rPr lang="ru-RU" sz="3200" b="1" dirty="0" smtClean="0">
                <a:solidFill>
                  <a:srgbClr val="FF3300"/>
                </a:solidFill>
                <a:sym typeface="Webdings" pitchFamily="18" charset="2"/>
              </a:rPr>
              <a:t></a:t>
            </a:r>
            <a:r>
              <a:rPr lang="ru-RU" sz="3200" b="1" dirty="0" smtClean="0">
                <a:solidFill>
                  <a:srgbClr val="FF3300"/>
                </a:solidFill>
                <a:sym typeface="Wingdings 2" pitchFamily="18" charset="2"/>
              </a:rPr>
              <a:t></a:t>
            </a:r>
            <a:r>
              <a:rPr lang="ru-RU" sz="3200" b="1" dirty="0" smtClean="0">
                <a:solidFill>
                  <a:srgbClr val="FF3300"/>
                </a:solidFill>
                <a:sym typeface="Webdings" pitchFamily="18" charset="2"/>
              </a:rPr>
              <a:t></a:t>
            </a:r>
            <a:r>
              <a:rPr lang="ru-RU" sz="3200" b="1" dirty="0" smtClean="0">
                <a:solidFill>
                  <a:srgbClr val="FF3300"/>
                </a:solidFill>
                <a:sym typeface="Wingdings 2" pitchFamily="18" charset="2"/>
              </a:rPr>
              <a:t></a:t>
            </a:r>
            <a:r>
              <a:rPr lang="ru-RU" sz="3200" b="1" dirty="0" smtClean="0">
                <a:solidFill>
                  <a:srgbClr val="FF3300"/>
                </a:solidFill>
                <a:sym typeface="Webdings" pitchFamily="18" charset="2"/>
              </a:rPr>
              <a:t></a:t>
            </a:r>
            <a:r>
              <a:rPr lang="ru-RU" sz="3200" b="1" dirty="0" smtClean="0">
                <a:solidFill>
                  <a:srgbClr val="FF3300"/>
                </a:solidFill>
                <a:sym typeface="Wingdings 2" pitchFamily="18" charset="2"/>
              </a:rPr>
              <a:t></a:t>
            </a:r>
            <a:endParaRPr lang="ru-RU" sz="3200" b="1" dirty="0">
              <a:solidFill>
                <a:srgbClr val="FF3300"/>
              </a:solidFill>
              <a:sym typeface="Wingdings 2" pitchFamily="18" charset="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142852"/>
            <a:ext cx="3913635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Задача № 3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7170" name="Picture 4" descr="man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260475" y="0"/>
            <a:ext cx="2305050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296</TotalTime>
  <Words>1042</Words>
  <Application>Microsoft Office PowerPoint</Application>
  <PresentationFormat>Экран (4:3)</PresentationFormat>
  <Paragraphs>154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Справедливость</vt:lpstr>
      <vt:lpstr>Алфавитный подход к измерению информации</vt:lpstr>
      <vt:lpstr>Язык – это знаковая система представления информации.</vt:lpstr>
      <vt:lpstr>Слайд 3</vt:lpstr>
      <vt:lpstr>Слайд 4</vt:lpstr>
      <vt:lpstr>Мощность алфавита.</vt:lpstr>
      <vt:lpstr>Слайд 6</vt:lpstr>
      <vt:lpstr>Сколько информации несет один символ напечатанного на компьютере текста?</vt:lpstr>
      <vt:lpstr>Сколько информации несет один символ в русском языке?</vt:lpstr>
      <vt:lpstr>Слайд 9</vt:lpstr>
      <vt:lpstr>Слайд 10</vt:lpstr>
      <vt:lpstr>Слайд 11</vt:lpstr>
      <vt:lpstr>Количество информации в тексте</vt:lpstr>
      <vt:lpstr>Более крупные единицы информации</vt:lpstr>
      <vt:lpstr>Слайд 14</vt:lpstr>
      <vt:lpstr>итог: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Алфавитный подход к измерению информации</dc:title>
  <dc:creator>5</dc:creator>
  <cp:lastModifiedBy>5</cp:lastModifiedBy>
  <cp:revision>39</cp:revision>
  <dcterms:created xsi:type="dcterms:W3CDTF">2009-09-24T17:42:17Z</dcterms:created>
  <dcterms:modified xsi:type="dcterms:W3CDTF">2010-10-23T04:48:09Z</dcterms:modified>
</cp:coreProperties>
</file>